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7" r:id="rId4"/>
    <p:sldId id="261" r:id="rId5"/>
    <p:sldId id="260" r:id="rId6"/>
    <p:sldId id="258" r:id="rId7"/>
    <p:sldId id="284" r:id="rId8"/>
    <p:sldId id="262" r:id="rId9"/>
    <p:sldId id="285" r:id="rId10"/>
    <p:sldId id="302" r:id="rId11"/>
    <p:sldId id="264" r:id="rId12"/>
    <p:sldId id="286" r:id="rId13"/>
    <p:sldId id="266" r:id="rId14"/>
    <p:sldId id="288" r:id="rId15"/>
    <p:sldId id="267" r:id="rId16"/>
    <p:sldId id="268" r:id="rId17"/>
    <p:sldId id="269" r:id="rId18"/>
    <p:sldId id="303" r:id="rId19"/>
    <p:sldId id="304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05" r:id="rId28"/>
    <p:sldId id="277" r:id="rId29"/>
    <p:sldId id="278" r:id="rId30"/>
    <p:sldId id="279" r:id="rId31"/>
    <p:sldId id="306" r:id="rId32"/>
    <p:sldId id="281" r:id="rId33"/>
    <p:sldId id="282" r:id="rId34"/>
    <p:sldId id="283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9" r:id="rId43"/>
    <p:sldId id="307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E28E-84C2-8440-8721-B3BE59FD9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B698F-FAA4-C64B-8E97-83356E3FF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3EB72-A91B-3B4E-821C-DB97C068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764D-D36F-6F4D-ABB5-D97356FA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E1A94-243A-974C-B54E-C99B5F81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0C00-54BD-9847-B7B1-DD41FDE3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96EE6-BF3A-E643-B0B5-82EBE49C5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3EB0C-E5BA-F34A-80F9-DA9034B2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5B7CD-ACA5-B040-AAB0-5A945B60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B4737-FFAF-C74E-B5BA-064C1F4C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21758-F059-FE41-9465-534A5654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1924A-5251-9F42-92CB-40DBEC4FE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0B8AC-35F8-4941-961F-560B8175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36B9E-CC0B-DB48-AFD8-98BF3F5E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E3648-5B06-0F48-A7CB-2496F35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9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BA98-D1EF-D44E-8C3F-9D62BB19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3ACD-3876-204A-B321-6998B2C3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38D4-1D56-444D-B1B6-4EDCB68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12F3-B36C-F140-8191-9D0EA29E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6D12-F3CB-3E40-B701-3BC474F2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8D63-52FE-7E4D-8268-262736AE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15818-A9D0-CF4C-9D15-4CEC4FE8A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C4A7E-948E-D445-AAEF-43952F14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1E89-6F28-7344-9DF5-55E20DCD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D6BC0-85DA-F04C-9315-17B39D1E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8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03A8-73FB-BA44-97CD-F57E6F90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6BCC9-60FE-334C-BE19-2F8FC479B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42078-77C0-CA4D-94D0-CCA488836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93B4D-3D67-664A-99E4-F898728B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A60C7-7F4C-CB43-AF86-21ABE60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A1C9B-2E81-7E4F-B847-A6F8A459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8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FAA-2DC4-0F41-8B95-94792C4F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A9D64-04EF-F341-B834-6870C6BEA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CDE89-3D34-AD44-8F0B-12FC2F85B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6A688-E26C-1345-BD89-174AB5105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3AC205-4E5B-F041-B6FA-6EB1B52CC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540A6-3529-5241-941A-BA197591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8BACF-5351-EB40-8619-C59D2341A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578F5-5CAC-8C4C-AADD-6B83EB40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5162-3836-C74F-891D-98D047B9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3FC31-49D5-9444-98FB-BEF0B3BC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FE8EB-CFE7-8B41-8958-892A273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A8579-69A3-9943-BFE1-F43FA719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FB278-687A-3D4C-B6DB-6F7D081D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BD0CC-CE15-3E41-BD2A-92FFC654C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D7E45-60E3-6E46-B9D0-B094B4DA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4736-5952-FD4F-84A8-01318E53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2F6B1-EF6A-3143-9B2A-362CEAC8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657B-E3B9-E240-A555-A20A145D4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95A24-A30A-0944-AFF7-A1DD6C57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BED25-FF11-F346-93FA-02C13040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86319-B815-6947-9D3D-A32C9816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E71A-5EF2-3C43-BF31-60C9C4F0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89825-27F3-3A43-B7F7-7EFB5DBA3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BCAE7-8D34-B54D-82EB-B61DF46B0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AE1E8-6547-1041-9214-C72D34F8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29F2-0E18-9B4C-99B6-A779EA9B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DB6A2-8A1B-5642-8B9E-895DF1C9B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07030-268D-1A4C-A6EB-49CC0EEF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7A6A-C106-2043-98F9-162098288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27D6A-3F0A-7F43-B226-4C33188D5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54059-FA33-2F4D-98BC-F78A4771FA4B}" type="datetimeFigureOut">
              <a:rPr lang="en-US" smtClean="0"/>
              <a:t>5/27/21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987F-C659-564C-8E2F-6683B43D2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9BB18-D4AA-F245-8D27-FD5FEE5F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C36B6-AFB3-3A40-8087-3D3A34C5C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dityasingh22/appliances-energy-prediction-lstm-arima-fbprophet" TargetMode="External"/><Relationship Id="rId2" Type="http://schemas.openxmlformats.org/officeDocument/2006/relationships/hyperlink" Target="https://github.com/LuisM78/Appliances-energy-prediction-data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3642-ADA1-A34C-AC34-B708DD7AC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CFDD4-0EFB-364A-8B6E-6C4BCFA89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EAA628-F559-4E4C-B94B-23D71DA6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65" y="0"/>
            <a:ext cx="9044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3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226EC-E371-7143-8820-00671E59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Holt-Winter model: Train (1 / 2)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D81DC183-196E-FA4E-82B5-7E9B9923CC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138"/>
            <a:ext cx="4140200" cy="31623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D6CA218-7769-294B-B031-391D1F80FD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91" y="3059196"/>
            <a:ext cx="3843877" cy="3162299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0DE11084-DB2F-C341-A42C-B5C4C451B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57326"/>
              </p:ext>
            </p:extLst>
          </p:nvPr>
        </p:nvGraphicFramePr>
        <p:xfrm>
          <a:off x="8393180" y="469484"/>
          <a:ext cx="3662462" cy="589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31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831231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9290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43496.2709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23100.1654 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-172.7199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13664.0900</a:t>
                      </a:r>
                      <a:r>
                        <a:rPr lang="en-US" dirty="0">
                          <a:effectLst/>
                        </a:rPr>
                        <a:t> 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208.5576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04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CE80-D6AF-C542-AD81-2F3E0B67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403782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Holt-Winter Model: Test (2 /  2)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447106D-3A9D-D742-9231-D666F262F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45" r="3977"/>
          <a:stretch/>
        </p:blipFill>
        <p:spPr>
          <a:xfrm>
            <a:off x="4047387" y="164379"/>
            <a:ext cx="4336241" cy="6508961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9BC852A-7D51-7845-9636-A68B7177C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76780"/>
              </p:ext>
            </p:extLst>
          </p:nvPr>
        </p:nvGraphicFramePr>
        <p:xfrm>
          <a:off x="8393180" y="469484"/>
          <a:ext cx="3662462" cy="589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231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831231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9290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40665.3218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5138.065419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-175.0463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10024.1039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81170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201.6564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20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66312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C4702-E995-A745-98BF-3E3279D6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Feature Selection and Backward Regression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800AEC3-56DE-E943-8F78-8B27A00AD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10" y="132347"/>
            <a:ext cx="8054141" cy="653314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B93BC0-F7F5-7740-B0F2-280DA822D305}"/>
              </a:ext>
            </a:extLst>
          </p:cNvPr>
          <p:cNvSpPr/>
          <p:nvPr/>
        </p:nvSpPr>
        <p:spPr>
          <a:xfrm>
            <a:off x="10995949" y="2639028"/>
            <a:ext cx="810228" cy="567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6E24D4-E2C1-9549-8F05-4E76CCA29C5E}"/>
              </a:ext>
            </a:extLst>
          </p:cNvPr>
          <p:cNvSpPr/>
          <p:nvPr/>
        </p:nvSpPr>
        <p:spPr>
          <a:xfrm>
            <a:off x="11113625" y="4874871"/>
            <a:ext cx="810228" cy="567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3767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5178D-F720-EE46-B7C3-451AD17C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855"/>
            <a:ext cx="3900973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Multiple Linear Regression (1 / 4)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39674F6-B3ED-464E-B02A-3BCEC654E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3132" y="10138"/>
            <a:ext cx="6146800" cy="4000500"/>
          </a:xfr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4755920-AE7E-8A47-A8C6-20107A9D1B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23" y="4127486"/>
            <a:ext cx="5384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8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53198-1862-4444-B991-7E431F8A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6855"/>
            <a:ext cx="3900973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Multiple Linear Regression (2 / 4)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EF26CE90-4E2C-C346-89E9-974C86AE62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991" y="10138"/>
            <a:ext cx="6554788" cy="386576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6B9D1CA-9C18-1D47-B251-E6C63B3CB2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1907" y="3755055"/>
            <a:ext cx="6348872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9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5033A-EB62-C54D-B161-FAD9AEDD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7" y="586855"/>
            <a:ext cx="3989969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Multiple Linear Regression (3 / 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2021A-AABD-6047-B98D-A9ACCDD70049}"/>
              </a:ext>
            </a:extLst>
          </p:cNvPr>
          <p:cNvSpPr txBox="1"/>
          <p:nvPr/>
        </p:nvSpPr>
        <p:spPr>
          <a:xfrm>
            <a:off x="7230978" y="-10142"/>
            <a:ext cx="24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A80E8304-0D55-704E-87CD-16720FDF9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82763"/>
              </p:ext>
            </p:extLst>
          </p:nvPr>
        </p:nvGraphicFramePr>
        <p:xfrm>
          <a:off x="5277001" y="344466"/>
          <a:ext cx="4949842" cy="451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921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2474921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759905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750926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9211.4584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750926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12906.653091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750926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750926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9211.4593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750926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107.0686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48608A6-BE7D-8748-8303-E9CB4118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86" y="5016454"/>
            <a:ext cx="6157830" cy="16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A2850-895F-354B-90B0-E6A0B38D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" y="586855"/>
            <a:ext cx="385456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Multiple Linear Regression (3 / 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68ED2-F806-1445-8FDE-D70AF99BCC39}"/>
              </a:ext>
            </a:extLst>
          </p:cNvPr>
          <p:cNvSpPr txBox="1"/>
          <p:nvPr/>
        </p:nvSpPr>
        <p:spPr>
          <a:xfrm>
            <a:off x="9240565" y="0"/>
            <a:ext cx="28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checks 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9BAAA21-EE80-AC46-9AAB-F77682DAEB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99559"/>
              </p:ext>
            </p:extLst>
          </p:nvPr>
        </p:nvGraphicFramePr>
        <p:xfrm>
          <a:off x="8476635" y="445779"/>
          <a:ext cx="3415344" cy="3382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672">
                  <a:extLst>
                    <a:ext uri="{9D8B030D-6E8A-4147-A177-3AD203B41FA5}">
                      <a16:colId xmlns:a16="http://schemas.microsoft.com/office/drawing/2014/main" val="2259219620"/>
                    </a:ext>
                  </a:extLst>
                </a:gridCol>
                <a:gridCol w="1707672">
                  <a:extLst>
                    <a:ext uri="{9D8B030D-6E8A-4147-A177-3AD203B41FA5}">
                      <a16:colId xmlns:a16="http://schemas.microsoft.com/office/drawing/2014/main" val="2751370705"/>
                    </a:ext>
                  </a:extLst>
                </a:gridCol>
              </a:tblGrid>
              <a:tr h="520061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29530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734378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Adjusted R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0.554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84663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T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p-values &lt;0.05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578585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F-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77246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AIC, 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1.890e+05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19259"/>
                  </a:ext>
                </a:extLst>
              </a:tr>
            </a:tbl>
          </a:graphicData>
        </a:graphic>
      </p:graphicFrame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D2204AE-DB18-5D4B-8313-E02CB17CF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t="4520" r="7401"/>
          <a:stretch/>
        </p:blipFill>
        <p:spPr>
          <a:xfrm>
            <a:off x="4170173" y="406119"/>
            <a:ext cx="4169601" cy="2842880"/>
          </a:xfrm>
          <a:prstGeom prst="rect">
            <a:avLst/>
          </a:prstGeom>
        </p:spPr>
      </p:pic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F91C3D7A-F07F-6E46-932B-70AECFCDF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67950"/>
              </p:ext>
            </p:extLst>
          </p:nvPr>
        </p:nvGraphicFramePr>
        <p:xfrm>
          <a:off x="4698041" y="3310236"/>
          <a:ext cx="3415344" cy="3382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672">
                  <a:extLst>
                    <a:ext uri="{9D8B030D-6E8A-4147-A177-3AD203B41FA5}">
                      <a16:colId xmlns:a16="http://schemas.microsoft.com/office/drawing/2014/main" val="2259219620"/>
                    </a:ext>
                  </a:extLst>
                </a:gridCol>
                <a:gridCol w="1707672">
                  <a:extLst>
                    <a:ext uri="{9D8B030D-6E8A-4147-A177-3AD203B41FA5}">
                      <a16:colId xmlns:a16="http://schemas.microsoft.com/office/drawing/2014/main" val="2751370705"/>
                    </a:ext>
                  </a:extLst>
                </a:gridCol>
              </a:tblGrid>
              <a:tr h="520061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29530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7925.3884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32482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3890.720017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85876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Mean of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-17.6336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84216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Variance of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7614.4434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3278"/>
                  </a:ext>
                </a:extLst>
              </a:tr>
              <a:tr h="527285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121.6338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3694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90E41C2-B605-164A-ABE3-79694DD58A16}"/>
              </a:ext>
            </a:extLst>
          </p:cNvPr>
          <p:cNvSpPr txBox="1"/>
          <p:nvPr/>
        </p:nvSpPr>
        <p:spPr>
          <a:xfrm>
            <a:off x="5852421" y="3032463"/>
            <a:ext cx="28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345947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221007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Descriptive Statistics</a:t>
            </a:r>
          </a:p>
          <a:p>
            <a:r>
              <a:rPr lang="en-US" sz="3200" dirty="0"/>
              <a:t>Seasonality</a:t>
            </a:r>
          </a:p>
          <a:p>
            <a:r>
              <a:rPr lang="en-US" sz="3200" dirty="0"/>
              <a:t>Holt-Winter model</a:t>
            </a:r>
          </a:p>
          <a:p>
            <a:r>
              <a:rPr lang="en-US" sz="3200" dirty="0"/>
              <a:t>Feature Selection and Backward Regression</a:t>
            </a:r>
          </a:p>
          <a:p>
            <a:r>
              <a:rPr lang="en-US" sz="3200" dirty="0"/>
              <a:t>Multiple Regression</a:t>
            </a:r>
          </a:p>
          <a:p>
            <a:r>
              <a:rPr lang="en-US" sz="3200" dirty="0"/>
              <a:t>ARMA</a:t>
            </a:r>
          </a:p>
          <a:p>
            <a:r>
              <a:rPr lang="en-US" sz="3200" dirty="0"/>
              <a:t>SARIMA</a:t>
            </a:r>
          </a:p>
          <a:p>
            <a:r>
              <a:rPr lang="en-US" sz="32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4200224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6FEB3-506C-AB4B-B8C8-B37474F2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 (1  /10)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04AEE-E888-BB49-BBEE-E642AC06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125" y="993719"/>
            <a:ext cx="6554788" cy="4857863"/>
          </a:xfrm>
        </p:spPr>
      </p:pic>
    </p:spTree>
    <p:extLst>
      <p:ext uri="{BB962C8B-B14F-4D97-AF65-F5344CB8AC3E}">
        <p14:creationId xmlns:p14="http://schemas.microsoft.com/office/powerpoint/2010/main" val="359685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861D1-843A-A746-9BD2-B66924FD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0" y="586855"/>
            <a:ext cx="381701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ARMA: ARMA(3,0)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( 2 / 7)</a:t>
            </a:r>
          </a:p>
        </p:txBody>
      </p:sp>
      <p:pic>
        <p:nvPicPr>
          <p:cNvPr id="11" name="Content Placeholder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0D7125-4372-C24D-AD92-EDB2182840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10" y="159703"/>
            <a:ext cx="4330700" cy="21209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68A0CD1-CADC-6C4E-BE8A-1C949055F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4811" y="2247982"/>
            <a:ext cx="4330700" cy="172637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61D00D8-7DA4-9E43-A9DB-F2B2652B2B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8" y="4154682"/>
            <a:ext cx="3893880" cy="2693180"/>
          </a:xfrm>
          <a:prstGeom prst="rect">
            <a:avLst/>
          </a:prstGeom>
        </p:spPr>
      </p:pic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FF5C637A-C283-574B-B43C-21D0DCA51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7010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4846.3313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414.214595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4737.1346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69.6156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E94B67-C8A3-BB44-84D2-29ADD3E00CA1}"/>
              </a:ext>
            </a:extLst>
          </p:cNvPr>
          <p:cNvSpPr txBox="1"/>
          <p:nvPr/>
        </p:nvSpPr>
        <p:spPr>
          <a:xfrm>
            <a:off x="9288379" y="32485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FF2B02-3732-244C-847B-35916554D23D}"/>
              </a:ext>
            </a:extLst>
          </p:cNvPr>
          <p:cNvSpPr/>
          <p:nvPr/>
        </p:nvSpPr>
        <p:spPr>
          <a:xfrm>
            <a:off x="7399421" y="1419726"/>
            <a:ext cx="1144774" cy="1034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2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0F5FD-2D3A-224D-BA9A-E82BD740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ARMA(3,0)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 (3 / 7)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25D3988-78D3-2B4A-BAE8-6A4CB4EDE2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138"/>
            <a:ext cx="3405098" cy="268887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55A642E-8650-9842-B583-6175EC444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2" r="9111"/>
          <a:stretch/>
        </p:blipFill>
        <p:spPr>
          <a:xfrm>
            <a:off x="4131761" y="2699012"/>
            <a:ext cx="3748923" cy="4140200"/>
          </a:xfrm>
          <a:prstGeom prst="rect">
            <a:avLst/>
          </a:prstGeom>
        </p:spPr>
      </p:pic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85D55A37-04D9-A249-BF56-D26E00A8B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27642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17223.5194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4824.9665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95.7142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8062.3070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131.2384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4CB2568-0D45-A140-A987-62ADB475D5B3}"/>
              </a:ext>
            </a:extLst>
          </p:cNvPr>
          <p:cNvSpPr txBox="1"/>
          <p:nvPr/>
        </p:nvSpPr>
        <p:spPr>
          <a:xfrm>
            <a:off x="9731327" y="427250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986969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43CC9-0402-E34A-88F4-AEE9ED77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ARMA: ARMA(3,1)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 (4 / 7)</a:t>
            </a:r>
          </a:p>
        </p:txBody>
      </p:sp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2C2D3A-F5A3-8C46-94EB-2FCA3FD4A8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9307" y="10138"/>
            <a:ext cx="4288027" cy="3683557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A41E906E-751D-D54A-9D84-F110389025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8018" y="3903882"/>
            <a:ext cx="4037834" cy="2686825"/>
          </a:xfrm>
          <a:prstGeom prst="rect">
            <a:avLst/>
          </a:prstGeom>
        </p:spPr>
      </p:pic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B9ED455D-CC37-184C-883B-343442DF6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99369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4594.581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24.179986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5.09056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4577.8491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67.7833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3FA26CF-3AB5-8C4C-824F-7F6AF58C0B29}"/>
              </a:ext>
            </a:extLst>
          </p:cNvPr>
          <p:cNvSpPr txBox="1"/>
          <p:nvPr/>
        </p:nvSpPr>
        <p:spPr>
          <a:xfrm>
            <a:off x="9649327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2AF53D-5B2D-FE4B-82BA-DCDC0C5199FB}"/>
              </a:ext>
            </a:extLst>
          </p:cNvPr>
          <p:cNvSpPr/>
          <p:nvPr/>
        </p:nvSpPr>
        <p:spPr>
          <a:xfrm>
            <a:off x="7194884" y="1250994"/>
            <a:ext cx="1251284" cy="1335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19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3B5E8-70B8-E443-A21D-E7CC975A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ARMA(3,1)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(5 / 7)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EE1A12E-6A74-CF4B-ACB3-C3852E7417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46" y="10138"/>
            <a:ext cx="3382338" cy="279322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6C5EC74-6C49-BB47-8F84-BBDF37E502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2735099"/>
            <a:ext cx="3260600" cy="205890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7C03641A-626D-CB4C-8C34-8339E8B167D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14" y="4750156"/>
            <a:ext cx="3088370" cy="2058903"/>
          </a:xfrm>
          <a:prstGeom prst="rect">
            <a:avLst/>
          </a:prstGeom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B4EB4982-04AA-834D-935A-38F88F58A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277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16830.2026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4809.263056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93.7375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8043.466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129.7313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7CB7CCE-BC1A-F24E-9042-B2143CE4A4E0}"/>
              </a:ext>
            </a:extLst>
          </p:cNvPr>
          <p:cNvSpPr txBox="1"/>
          <p:nvPr/>
        </p:nvSpPr>
        <p:spPr>
          <a:xfrm>
            <a:off x="9288379" y="32485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24780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B7591-5240-E143-AF16-42A1A653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ARMA(3,3)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(6 / 7)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E558FF-5C49-E446-8725-D6EA19D021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9910" y="10138"/>
            <a:ext cx="4037838" cy="3503083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B0ECD1F-38A4-FC4B-8AF9-EF68F35B0D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4810" y="3523359"/>
            <a:ext cx="3972938" cy="2925567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8F6327-9948-3049-80EC-3D2F7B6AB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45203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4583.4875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0.637048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4568.0706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67.70146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9EF6069-96CE-724A-BBDF-0E67A3D01637}"/>
              </a:ext>
            </a:extLst>
          </p:cNvPr>
          <p:cNvSpPr txBox="1"/>
          <p:nvPr/>
        </p:nvSpPr>
        <p:spPr>
          <a:xfrm>
            <a:off x="9288379" y="32485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5ED53C-7B03-BC45-B5D6-7B2419DE5343}"/>
              </a:ext>
            </a:extLst>
          </p:cNvPr>
          <p:cNvSpPr/>
          <p:nvPr/>
        </p:nvSpPr>
        <p:spPr>
          <a:xfrm>
            <a:off x="6923165" y="1093781"/>
            <a:ext cx="1251284" cy="1335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9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D56AB-A7A2-9D4E-84BD-F36431D2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ARMA: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ARMA(3,3)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(7 / 7)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A0376DD-0C96-6A43-B511-CCA51B80BE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7" y="2117558"/>
            <a:ext cx="3362960" cy="2550795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3486F5D2-BCA3-5E40-9966-2F0322E9A1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534" y="4678491"/>
            <a:ext cx="2992108" cy="2179509"/>
          </a:xfrm>
          <a:prstGeom prst="rect">
            <a:avLst/>
          </a:prstGeom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760EF6A1-4D0A-854A-B65A-421BCF129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60321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16809.65143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4820.005256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93.56716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8054.8379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129.6503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158005C-5A85-EB46-B53A-A010EA2E1EA6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2D5FE-72EC-9644-BD07-A7625EB83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48" y="100085"/>
            <a:ext cx="2735848" cy="20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5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3462927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21BEC-56D7-4A4F-9D4C-2B355AF42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86855"/>
            <a:ext cx="398691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SARIMA: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ARIMA(3,0,0)x(0,3,0,12)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( 1 / 3) 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31F71-4D28-A546-9377-FE828BF40C4C}"/>
              </a:ext>
            </a:extLst>
          </p:cNvPr>
          <p:cNvPicPr/>
          <p:nvPr/>
        </p:nvPicPr>
        <p:blipFill rotWithShape="1">
          <a:blip r:embed="rId2"/>
          <a:srcRect b="24286"/>
          <a:stretch/>
        </p:blipFill>
        <p:spPr bwMode="auto">
          <a:xfrm>
            <a:off x="4905054" y="66534"/>
            <a:ext cx="5943600" cy="3006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7497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EE9CD-0D8E-0D49-910E-5F65984F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SARIMA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ARIMA(3,0,0)x(0,3,0,12)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( 2 / 3)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F2E2FE51-5025-124C-97CC-22466C6CEC8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5" y="62177"/>
            <a:ext cx="4323159" cy="3298288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57E0821-C4DC-A747-83DD-2BBB7E38FA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84" y="3428999"/>
            <a:ext cx="3937072" cy="3020215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2A8A102D-5BC7-1443-88E7-876B5997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01392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57571.3242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78.976724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57571.3224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239.9403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9399D97-AB6E-E44E-9D8C-5D071A0B0C52}"/>
              </a:ext>
            </a:extLst>
          </p:cNvPr>
          <p:cNvSpPr txBox="1"/>
          <p:nvPr/>
        </p:nvSpPr>
        <p:spPr>
          <a:xfrm>
            <a:off x="9288379" y="32485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200540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6FDD8-7761-1542-873C-C7D4686A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Descriptive Statistics (1 / 4)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AB209F-2BDD-3345-AC72-C7490D428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138" y="10138"/>
            <a:ext cx="6554788" cy="297944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BC1F474-6F8F-0B4B-931A-39352E874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"/>
          <a:stretch/>
        </p:blipFill>
        <p:spPr>
          <a:xfrm>
            <a:off x="4475747" y="2999725"/>
            <a:ext cx="7002379" cy="38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6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920D5-1231-234D-82FB-324674E4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SARIMA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ARIMA(3,0,0)x(0,3,0,12)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( 3 / 3)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465DB5CF-E4F9-B042-83D6-2BCCB31677D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826" y="79456"/>
            <a:ext cx="4546203" cy="335968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5D1BF61-2A1C-B74B-AA80-D333180AD0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34778" y="3389585"/>
            <a:ext cx="4546202" cy="2953342"/>
          </a:xfrm>
          <a:prstGeom prst="rect">
            <a:avLst/>
          </a:prstGeom>
        </p:spPr>
      </p:pic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BF133B75-8277-6347-8235-566D5F88D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158757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75328.2380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923.1114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-0.7965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75327.6037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274.4599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BDECF06-7640-BD47-A80A-CC73CF36B06D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3229574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3815667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10055-D44F-B64E-959B-B0E07507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Average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(1 / 8)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340F59D-6802-BE4D-BA43-563EC3206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86020" y="-2"/>
            <a:ext cx="4279583" cy="341886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DBF444B-232F-7346-BC5C-C0DFD12413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4466" y="3680716"/>
            <a:ext cx="4037838" cy="29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AFF52-5D6F-4F48-A282-56095671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Average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(2 / 8)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399323E2-CA90-1C41-ABAB-748FD247A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141" y="181410"/>
            <a:ext cx="4215838" cy="3792942"/>
          </a:xfrm>
          <a:prstGeom prst="rect">
            <a:avLst/>
          </a:prstGeom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2BBAA552-B5F3-6D4B-8405-ACFB3A75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35971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8290.728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5014.178759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8288.01394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91.0534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F17E4B0-02F1-CB47-8FB4-1E77E1C6C218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841989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8713E66-51B1-1944-8FB1-12A84AB65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874" y="452261"/>
            <a:ext cx="4632158" cy="568415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22BB9B-06AC-B84D-9F44-31F6D36D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7" y="587375"/>
            <a:ext cx="3696436" cy="3387725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Naive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(3 / 8)</a:t>
            </a:r>
          </a:p>
        </p:txBody>
      </p:sp>
    </p:spTree>
    <p:extLst>
      <p:ext uri="{BB962C8B-B14F-4D97-AF65-F5344CB8AC3E}">
        <p14:creationId xmlns:p14="http://schemas.microsoft.com/office/powerpoint/2010/main" val="269953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734E0C-8021-8A46-9E2E-975020E2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Naive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(4 / 8)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656B89BB-7156-EE44-90B3-5F75815D7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57856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49750.342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5014.178759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-203.6230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8288.0139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233.0478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5ADAB6C-4DF7-4944-B4FD-2E3690F127A0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7F9F6C34-7027-3447-831A-295B646AD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141" y="1001912"/>
            <a:ext cx="3662385" cy="33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952EF6B-D2E0-1B47-9111-A8855358B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8492" y="16200"/>
            <a:ext cx="3912888" cy="293116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47FAA57-D2F9-794E-A49D-F30E57DC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Drift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(5 / 8)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9A6452E-684C-0F44-9A31-8A4FFE73C9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8492" y="3439138"/>
            <a:ext cx="3869690" cy="29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3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87EC76-160F-3D40-BA1E-7623F06F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Drift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(6 / 8)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DC8BA02-CA50-8240-A925-F2CA37E9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99234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62980.3347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5129.25267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-233.6325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8396.1867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250.9588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3989C3A-4CDC-404C-B07C-B6405A2BDA77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11918A32-27AA-A741-A0A1-9E95BC9F6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74452" y="892796"/>
            <a:ext cx="4132881" cy="36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9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4BFFA98-D719-CF45-8AB2-954F81DF0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3443" y="511388"/>
            <a:ext cx="3835358" cy="544470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4EA689-4277-554B-ABFE-20F2787E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SES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(7 / 8)</a:t>
            </a:r>
          </a:p>
        </p:txBody>
      </p:sp>
    </p:spTree>
    <p:extLst>
      <p:ext uri="{BB962C8B-B14F-4D97-AF65-F5344CB8AC3E}">
        <p14:creationId xmlns:p14="http://schemas.microsoft.com/office/powerpoint/2010/main" val="41854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A1DFDE-6167-B34D-AF04-6DFF87D6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" y="586855"/>
            <a:ext cx="3780657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Base models: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SES Method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(8 / 8)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7A50AADB-F639-334E-A2F7-98F624215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61854"/>
              </p:ext>
            </p:extLst>
          </p:nvPr>
        </p:nvGraphicFramePr>
        <p:xfrm>
          <a:off x="8544195" y="1001913"/>
          <a:ext cx="3566070" cy="544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35">
                  <a:extLst>
                    <a:ext uri="{9D8B030D-6E8A-4147-A177-3AD203B41FA5}">
                      <a16:colId xmlns:a16="http://schemas.microsoft.com/office/drawing/2014/main" val="3138487782"/>
                    </a:ext>
                  </a:extLst>
                </a:gridCol>
                <a:gridCol w="1783035">
                  <a:extLst>
                    <a:ext uri="{9D8B030D-6E8A-4147-A177-3AD203B41FA5}">
                      <a16:colId xmlns:a16="http://schemas.microsoft.com/office/drawing/2014/main" val="1276104497"/>
                    </a:ext>
                  </a:extLst>
                </a:gridCol>
              </a:tblGrid>
              <a:tr h="916912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8498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15784.7008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54960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 err="1"/>
                        <a:t>Ljung</a:t>
                      </a:r>
                      <a:r>
                        <a:rPr lang="en-US" dirty="0"/>
                        <a:t>-Box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5014.187859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250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Mean of model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-86.5834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04834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Variance of model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8288.0139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115295"/>
                  </a:ext>
                </a:extLst>
              </a:tr>
              <a:tr h="906078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125.6372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2547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B44FD95-AAEB-A34F-8A89-D47761885F46}"/>
              </a:ext>
            </a:extLst>
          </p:cNvPr>
          <p:cNvSpPr txBox="1"/>
          <p:nvPr/>
        </p:nvSpPr>
        <p:spPr>
          <a:xfrm>
            <a:off x="9553074" y="32672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2EBA9A42-A063-D04B-9DAE-026AC5D5CD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141" y="949345"/>
            <a:ext cx="3566070" cy="30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84" y="586855"/>
            <a:ext cx="3776372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Descriptive Statistics (2 / 4)</a:t>
            </a:r>
          </a:p>
        </p:txBody>
      </p:sp>
      <p:pic>
        <p:nvPicPr>
          <p:cNvPr id="11" name="Content Placeholder 10" descr="A picture containing text, writing implement, pencil&#10;&#10;Description automatically generated">
            <a:extLst>
              <a:ext uri="{FF2B5EF4-FFF2-40B4-BE49-F238E27FC236}">
                <a16:creationId xmlns:a16="http://schemas.microsoft.com/office/drawing/2014/main" id="{67A6AB1B-7438-7443-98FA-4173CC1A87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548" y="10138"/>
            <a:ext cx="6554788" cy="48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27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5D8E8E-5454-1844-AEE6-0D188FD9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on Testing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F7D70F-CFD8-BA46-A61B-31C089292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41742"/>
              </p:ext>
            </p:extLst>
          </p:nvPr>
        </p:nvGraphicFramePr>
        <p:xfrm>
          <a:off x="336884" y="0"/>
          <a:ext cx="11868452" cy="519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82">
                  <a:extLst>
                    <a:ext uri="{9D8B030D-6E8A-4147-A177-3AD203B41FA5}">
                      <a16:colId xmlns:a16="http://schemas.microsoft.com/office/drawing/2014/main" val="83487628"/>
                    </a:ext>
                  </a:extLst>
                </a:gridCol>
                <a:gridCol w="1787294">
                  <a:extLst>
                    <a:ext uri="{9D8B030D-6E8A-4147-A177-3AD203B41FA5}">
                      <a16:colId xmlns:a16="http://schemas.microsoft.com/office/drawing/2014/main" val="3703215100"/>
                    </a:ext>
                  </a:extLst>
                </a:gridCol>
                <a:gridCol w="1787294">
                  <a:extLst>
                    <a:ext uri="{9D8B030D-6E8A-4147-A177-3AD203B41FA5}">
                      <a16:colId xmlns:a16="http://schemas.microsoft.com/office/drawing/2014/main" val="2085638099"/>
                    </a:ext>
                  </a:extLst>
                </a:gridCol>
                <a:gridCol w="1787294">
                  <a:extLst>
                    <a:ext uri="{9D8B030D-6E8A-4147-A177-3AD203B41FA5}">
                      <a16:colId xmlns:a16="http://schemas.microsoft.com/office/drawing/2014/main" val="1251464839"/>
                    </a:ext>
                  </a:extLst>
                </a:gridCol>
                <a:gridCol w="1787294">
                  <a:extLst>
                    <a:ext uri="{9D8B030D-6E8A-4147-A177-3AD203B41FA5}">
                      <a16:colId xmlns:a16="http://schemas.microsoft.com/office/drawing/2014/main" val="3839837"/>
                    </a:ext>
                  </a:extLst>
                </a:gridCol>
                <a:gridCol w="1787294">
                  <a:extLst>
                    <a:ext uri="{9D8B030D-6E8A-4147-A177-3AD203B41FA5}">
                      <a16:colId xmlns:a16="http://schemas.microsoft.com/office/drawing/2014/main" val="1555683297"/>
                    </a:ext>
                  </a:extLst>
                </a:gridCol>
              </a:tblGrid>
              <a:tr h="520064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</a:t>
                      </a:r>
                    </a:p>
                  </a:txBody>
                  <a:tcPr marL="169809" marR="101885" marT="101885" marB="10188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MSE</a:t>
                      </a:r>
                    </a:p>
                  </a:txBody>
                  <a:tcPr marL="169809" marR="101885" marT="101885" marB="101885"/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Ljung</a:t>
                      </a:r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-Box</a:t>
                      </a:r>
                    </a:p>
                  </a:txBody>
                  <a:tcPr marL="169809" marR="101885" marT="101885" marB="10188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of Error</a:t>
                      </a:r>
                    </a:p>
                  </a:txBody>
                  <a:tcPr marL="169809" marR="101885" marT="101885" marB="10188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Variance of Error</a:t>
                      </a:r>
                    </a:p>
                  </a:txBody>
                  <a:tcPr marL="169809" marR="101885" marT="101885" marB="10188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RMSE</a:t>
                      </a:r>
                    </a:p>
                  </a:txBody>
                  <a:tcPr marL="169809" marR="101885" marT="101885" marB="101885"/>
                </a:tc>
                <a:extLst>
                  <a:ext uri="{0D108BD9-81ED-4DB2-BD59-A6C34878D82A}">
                    <a16:rowId xmlns:a16="http://schemas.microsoft.com/office/drawing/2014/main" val="3295887248"/>
                  </a:ext>
                </a:extLst>
              </a:tr>
              <a:tr h="433387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Holt-winter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40665.3218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5138.065419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--175.0463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100024.1039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201.6564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3118622139"/>
                  </a:ext>
                </a:extLst>
              </a:tr>
              <a:tr h="622993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Linear Regression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7925.3884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3890.720017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-17.6336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7614.4431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121.6338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1458906330"/>
                  </a:ext>
                </a:extLst>
              </a:tr>
              <a:tr h="433387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ARMA(3,0)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17223.5195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4824.96647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95.7142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806.3070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131.2384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1188062373"/>
                  </a:ext>
                </a:extLst>
              </a:tr>
              <a:tr h="433387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ARMA(3,1)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16830.2027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4809.263056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93.7376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8043.4661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`129.7313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3399943328"/>
                  </a:ext>
                </a:extLst>
              </a:tr>
              <a:tr h="433387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ARMA(3,3)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16809.65143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4820.00526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93.5672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8054.8379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129.6503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1316732455"/>
                  </a:ext>
                </a:extLst>
              </a:tr>
              <a:tr h="4640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ARIMA(3,0,0)x(0,3,0,12)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75328.2380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923.1114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-.7965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75327.6037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274.3499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3623576079"/>
                  </a:ext>
                </a:extLst>
              </a:tr>
              <a:tr h="4640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8290.728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5014.178759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-1.6475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8288.0139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98.0244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1588955995"/>
                  </a:ext>
                </a:extLst>
              </a:tr>
              <a:tr h="4640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Naive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49750.342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5014.178759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-203.6230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8288.0139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223.0478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736697544"/>
                  </a:ext>
                </a:extLst>
              </a:tr>
              <a:tr h="4640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Drift 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62980.3347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5129.25267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-233.6325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8396.1867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250.9588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2335561580"/>
                  </a:ext>
                </a:extLst>
              </a:tr>
              <a:tr h="464085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SES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15784.7008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5014.187859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-86.5834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8288.0139</a:t>
                      </a:r>
                    </a:p>
                  </a:txBody>
                  <a:tcPr marL="169809" marR="88301" marT="88301" marB="883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125.6372</a:t>
                      </a:r>
                    </a:p>
                  </a:txBody>
                  <a:tcPr marL="169809" marR="88301" marT="88301" marB="88301"/>
                </a:tc>
                <a:extLst>
                  <a:ext uri="{0D108BD9-81ED-4DB2-BD59-A6C34878D82A}">
                    <a16:rowId xmlns:a16="http://schemas.microsoft.com/office/drawing/2014/main" val="410635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9928C-7550-3E47-9E3D-189510F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Take away and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F347-7A5F-AF4E-9BFF-BF6D9433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multiple Linear Regression was the best predictor of Appliance energy output.</a:t>
            </a:r>
          </a:p>
          <a:p>
            <a:r>
              <a:rPr lang="en-US" sz="2000" dirty="0"/>
              <a:t>More data should be explored in this analysis</a:t>
            </a:r>
          </a:p>
          <a:p>
            <a:pPr lvl="1"/>
            <a:r>
              <a:rPr lang="en-US" sz="1600" dirty="0"/>
              <a:t>Look into how many people were in the home at a given time to see if there is a connection between </a:t>
            </a:r>
          </a:p>
          <a:p>
            <a:r>
              <a:rPr lang="en-US" sz="2000" dirty="0"/>
              <a:t>Take another sample of 4.5 months and compare to this data</a:t>
            </a:r>
          </a:p>
          <a:p>
            <a:r>
              <a:rPr lang="en-US" sz="2000" dirty="0"/>
              <a:t>Conduct a similar survey on multiple different homes</a:t>
            </a:r>
          </a:p>
        </p:txBody>
      </p:sp>
    </p:spTree>
    <p:extLst>
      <p:ext uri="{BB962C8B-B14F-4D97-AF65-F5344CB8AC3E}">
        <p14:creationId xmlns:p14="http://schemas.microsoft.com/office/powerpoint/2010/main" val="687247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9928C-7550-3E47-9E3D-189510F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F347-7A5F-AF4E-9BFF-BF6D9433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Candanedo</a:t>
            </a:r>
            <a:r>
              <a:rPr lang="en-US" sz="2000" dirty="0"/>
              <a:t>, L. M. (n.d.). </a:t>
            </a:r>
            <a:r>
              <a:rPr lang="en-US" sz="2000" i="1" dirty="0"/>
              <a:t>LuisM78/Appliances-energy-prediction-data</a:t>
            </a:r>
            <a:r>
              <a:rPr lang="en-US" sz="2000" dirty="0"/>
              <a:t>. </a:t>
            </a:r>
            <a:r>
              <a:rPr lang="en-US" sz="2000" u="sng" dirty="0">
                <a:hlinkClick r:id="rId2"/>
              </a:rPr>
              <a:t>GitHub</a:t>
            </a:r>
            <a:r>
              <a:rPr lang="en-US" sz="2000" dirty="0"/>
              <a:t>.  https://</a:t>
            </a:r>
            <a:r>
              <a:rPr lang="en-US" sz="2000" dirty="0" err="1"/>
              <a:t>github.com</a:t>
            </a:r>
            <a:r>
              <a:rPr lang="en-US" sz="2000" dirty="0"/>
              <a:t>/LuisM78/Appliances-energy-prediction-data.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Singh, A. (2019, May 18). </a:t>
            </a:r>
            <a:r>
              <a:rPr lang="en-US" sz="2000" dirty="0" err="1"/>
              <a:t>Appliances_energy_prediction_LSTM_ARIMA_FBPROPHET</a:t>
            </a:r>
            <a:r>
              <a:rPr lang="en-US" sz="2000" dirty="0"/>
              <a:t>. Retrieved April 5, 2021, from </a:t>
            </a:r>
            <a:r>
              <a:rPr lang="en-US" sz="2000" u="sng" dirty="0">
                <a:hlinkClick r:id="rId3"/>
              </a:rPr>
              <a:t>https://www.kaggle.com/adityasingh22/appliances-energy-prediction-lstm-arima-fbprophet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422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8F95-945A-414A-B859-A8D81147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FC45-216B-BD4E-B444-10DBCF64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0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928C-7550-3E47-9E3D-189510FD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Take away and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F347-7A5F-AF4E-9BFF-BF6D9433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multiple Linear Regression was the best predictor of Appliance energy output.</a:t>
            </a:r>
          </a:p>
          <a:p>
            <a:r>
              <a:rPr lang="en-US" sz="2000" dirty="0"/>
              <a:t>More data should be explored in this analysis</a:t>
            </a:r>
          </a:p>
          <a:p>
            <a:pPr lvl="1"/>
            <a:r>
              <a:rPr lang="en-US" sz="1600" dirty="0"/>
              <a:t>Look into how many people were in the home at a given time to see if there is a connection between </a:t>
            </a:r>
          </a:p>
          <a:p>
            <a:r>
              <a:rPr lang="en-US" sz="2000" dirty="0"/>
              <a:t>Take another sample of 4.5 months and compare to this data</a:t>
            </a:r>
          </a:p>
          <a:p>
            <a:r>
              <a:rPr lang="en-US" sz="2000" dirty="0"/>
              <a:t>Conduct a similar survey on multiple different homes</a:t>
            </a:r>
          </a:p>
        </p:txBody>
      </p:sp>
    </p:spTree>
    <p:extLst>
      <p:ext uri="{BB962C8B-B14F-4D97-AF65-F5344CB8AC3E}">
        <p14:creationId xmlns:p14="http://schemas.microsoft.com/office/powerpoint/2010/main" val="187424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Descriptive Statistics (3 / 4)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CED90-0C36-824D-98E2-CDC7EF5D6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810" y="3541629"/>
            <a:ext cx="6554788" cy="2625561"/>
          </a:xfr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279C32EF-91FD-A747-B807-BFB227FA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181767"/>
            <a:ext cx="6015558" cy="31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2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45A1D-F0C9-ED42-B004-E7187783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855"/>
            <a:ext cx="3668088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Descriptive Statistics (4 / 4)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076D8594-44F3-CE48-9289-EC81E38A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927" y="30298"/>
            <a:ext cx="6554788" cy="225030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514E40-8D97-DB40-B888-C7AFACC0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92" y="2275391"/>
            <a:ext cx="5334476" cy="43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Seasonality</a:t>
            </a:r>
          </a:p>
          <a:p>
            <a:r>
              <a:rPr lang="en-US" sz="2000" dirty="0"/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144235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9350A-B9BF-6D41-B8B1-0AB2F708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Seasonality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55DFB1-B0BB-F246-AD50-D06162F2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826" y="77138"/>
            <a:ext cx="8151126" cy="6770723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BAF3F2-0461-2641-B0D6-1A0AE46AE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4165"/>
              </p:ext>
            </p:extLst>
          </p:nvPr>
        </p:nvGraphicFramePr>
        <p:xfrm>
          <a:off x="279676" y="4856973"/>
          <a:ext cx="3478464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32">
                  <a:extLst>
                    <a:ext uri="{9D8B030D-6E8A-4147-A177-3AD203B41FA5}">
                      <a16:colId xmlns:a16="http://schemas.microsoft.com/office/drawing/2014/main" val="1189773007"/>
                    </a:ext>
                  </a:extLst>
                </a:gridCol>
                <a:gridCol w="1739232">
                  <a:extLst>
                    <a:ext uri="{9D8B030D-6E8A-4147-A177-3AD203B41FA5}">
                      <a16:colId xmlns:a16="http://schemas.microsoft.com/office/drawing/2014/main" val="671670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1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Strength of Trend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11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Strength of Seasonality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34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61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27A09-0F33-9F4B-B197-66AD30A7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21C8-F0B9-6844-A9EB-257229DD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Descriptive Statistics</a:t>
            </a:r>
          </a:p>
          <a:p>
            <a:r>
              <a:rPr lang="en-US" sz="2000" dirty="0"/>
              <a:t>Seasonality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Holt-Winter model</a:t>
            </a:r>
          </a:p>
          <a:p>
            <a:r>
              <a:rPr lang="en-US" sz="2000" dirty="0"/>
              <a:t>Feature Selection and Backward Regression</a:t>
            </a:r>
          </a:p>
          <a:p>
            <a:r>
              <a:rPr lang="en-US" sz="2000" dirty="0"/>
              <a:t>Multiple Regression</a:t>
            </a:r>
          </a:p>
          <a:p>
            <a:r>
              <a:rPr lang="en-US" sz="2000" dirty="0"/>
              <a:t>ARMA</a:t>
            </a:r>
          </a:p>
          <a:p>
            <a:r>
              <a:rPr lang="en-US" sz="2000" dirty="0"/>
              <a:t>SARIMA</a:t>
            </a:r>
          </a:p>
          <a:p>
            <a:r>
              <a:rPr lang="en-US" sz="2000" dirty="0"/>
              <a:t>Base Models</a:t>
            </a:r>
          </a:p>
        </p:txBody>
      </p:sp>
    </p:spTree>
    <p:extLst>
      <p:ext uri="{BB962C8B-B14F-4D97-AF65-F5344CB8AC3E}">
        <p14:creationId xmlns:p14="http://schemas.microsoft.com/office/powerpoint/2010/main" val="216932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1137</Words>
  <Application>Microsoft Macintosh PowerPoint</Application>
  <PresentationFormat>Widescreen</PresentationFormat>
  <Paragraphs>410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Table of contents</vt:lpstr>
      <vt:lpstr>Descriptive Statistics (1 / 4)</vt:lpstr>
      <vt:lpstr>Descriptive Statistics (2 / 4)</vt:lpstr>
      <vt:lpstr>Descriptive Statistics (3 / 4)</vt:lpstr>
      <vt:lpstr>Descriptive Statistics (4 / 4)</vt:lpstr>
      <vt:lpstr>Table of contents</vt:lpstr>
      <vt:lpstr>Seasonality</vt:lpstr>
      <vt:lpstr>Table of contents</vt:lpstr>
      <vt:lpstr>Holt-Winter model: Train (1 / 2)</vt:lpstr>
      <vt:lpstr>Holt-Winter Model: Test (2 /  2)</vt:lpstr>
      <vt:lpstr>Table of contents</vt:lpstr>
      <vt:lpstr>Feature Selection and Backward Regression</vt:lpstr>
      <vt:lpstr>Table of contents</vt:lpstr>
      <vt:lpstr>Multiple Linear Regression (1 / 4)</vt:lpstr>
      <vt:lpstr>Multiple Linear Regression (2 / 4)</vt:lpstr>
      <vt:lpstr>Multiple Linear Regression (3 / 3)</vt:lpstr>
      <vt:lpstr>Multiple Linear Regression (3 / 4)</vt:lpstr>
      <vt:lpstr>Table of contents</vt:lpstr>
      <vt:lpstr>ARMA (1  /10)</vt:lpstr>
      <vt:lpstr>ARMA: ARMA(3,0)  ( 2 / 7)</vt:lpstr>
      <vt:lpstr>ARMA: ARMA(3,0)  (3 / 7)</vt:lpstr>
      <vt:lpstr>ARMA: ARMA(3,1)  (4 / 7)</vt:lpstr>
      <vt:lpstr>ARMA ARMA(3,1) (5 / 7)</vt:lpstr>
      <vt:lpstr>ARMA  ARMA(3,3) (6 / 7)</vt:lpstr>
      <vt:lpstr>ARMA:  ARMA(3,3)  (7 / 7)</vt:lpstr>
      <vt:lpstr>Table of contents</vt:lpstr>
      <vt:lpstr>SARIMA: ARIMA(3,0,0)x(0,3,0,12) ( 1 / 3) </vt:lpstr>
      <vt:lpstr>SARIMA ARIMA(3,0,0)x(0,3,0,12) ( 2 / 3)</vt:lpstr>
      <vt:lpstr>SARIMA ARIMA(3,0,0)x(0,3,0,12) ( 3 / 3)</vt:lpstr>
      <vt:lpstr>Table of contents</vt:lpstr>
      <vt:lpstr>Base models: Average Method  (1 / 8)</vt:lpstr>
      <vt:lpstr>Base models: Average Method  (2 / 8)</vt:lpstr>
      <vt:lpstr>Base models: Naive Method  (3 / 8)</vt:lpstr>
      <vt:lpstr>Base models: Naive Method  (4 / 8)</vt:lpstr>
      <vt:lpstr>Base models: Drift Method  (5 / 8)</vt:lpstr>
      <vt:lpstr>Base models: Drift Method  (6 / 8)</vt:lpstr>
      <vt:lpstr>Base models: SES Method  (7 / 8)</vt:lpstr>
      <vt:lpstr>Base models: SES Method  (8 / 8)</vt:lpstr>
      <vt:lpstr>Conclusion on Testing Data</vt:lpstr>
      <vt:lpstr>Take away and further research</vt:lpstr>
      <vt:lpstr>References </vt:lpstr>
      <vt:lpstr>PowerPoint Presentation</vt:lpstr>
      <vt:lpstr>Take away and further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Lieberfarb</dc:creator>
  <cp:lastModifiedBy>Jake Lieberfarb</cp:lastModifiedBy>
  <cp:revision>32</cp:revision>
  <dcterms:created xsi:type="dcterms:W3CDTF">2021-05-04T22:57:36Z</dcterms:created>
  <dcterms:modified xsi:type="dcterms:W3CDTF">2021-05-27T16:24:27Z</dcterms:modified>
</cp:coreProperties>
</file>